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60" r:id="rId8"/>
  </p:sldIdLst>
  <p:sldSz cx="9144000" cy="5145088"/>
  <p:notesSz cx="6797675" cy="9926638"/>
  <p:embeddedFontLst>
    <p:embeddedFont>
      <p:font typeface="Nunito Sans 10pt" pitchFamily="2" charset="0"/>
      <p:regular r:id="rId10"/>
      <p:bold r:id="rId11"/>
      <p:italic r:id="rId12"/>
      <p:boldItalic r:id="rId13"/>
    </p:embeddedFont>
    <p:embeddedFont>
      <p:font typeface="Nunito Sans 10pt Black" pitchFamily="2" charset="0"/>
      <p:bold r:id="rId14"/>
      <p:italic r:id="rId15"/>
      <p:boldItalic r:id="rId16"/>
    </p:embeddedFont>
    <p:embeddedFont>
      <p:font typeface="Nunito Sans 10pt ExtraBold" pitchFamily="2" charset="0"/>
      <p:bold r:id="rId17"/>
      <p:italic r:id="rId18"/>
      <p:boldItalic r:id="rId19"/>
    </p:embeddedFont>
    <p:embeddedFont>
      <p:font typeface="Nunito Sans 10pt Medium" pitchFamily="2" charset="0"/>
      <p:regular r:id="rId20"/>
      <p:italic r:id="rId21"/>
    </p:embeddedFont>
    <p:embeddedFont>
      <p:font typeface="Nunito Sans 10pt SemiBold" pitchFamily="2" charset="0"/>
      <p:regular r:id="rId22"/>
      <p:bold r:id="rId23"/>
      <p:italic r:id="rId24"/>
      <p:boldItalic r:id="rId25"/>
    </p:embeddedFont>
    <p:embeddedFont>
      <p:font typeface="Overpass" panose="020B0604020202020204" charset="0"/>
      <p:regular r:id="rId26"/>
      <p:bold r:id="rId27"/>
      <p:italic r:id="rId28"/>
      <p:boldItalic r:id="rId29"/>
    </p:embeddedFont>
    <p:embeddedFont>
      <p:font typeface="Overpass SemiBold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77D"/>
    <a:srgbClr val="101F44"/>
    <a:srgbClr val="E2F0F5"/>
    <a:srgbClr val="FFFFFF"/>
    <a:srgbClr val="1E2D50"/>
    <a:srgbClr val="B1B2B3"/>
    <a:srgbClr val="EA7F89"/>
    <a:srgbClr val="E15F6C"/>
    <a:srgbClr val="E97782"/>
    <a:srgbClr val="C2D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172D0-D343-465C-AD53-5E93936BB259}" v="13" dt="2024-03-27T15:44:21.486"/>
    <p1510:client id="{96A91D9C-E2F3-4584-AE66-477752DBEE1E}" v="11" dt="2024-03-27T16:18:15.757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4" y="6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48E8F-93F3-41E9-BCB7-98FED6550261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D9562-7AF6-49C0-BC0E-3A7DC3867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6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triangle with a pink and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9D5FB53A-2B81-C8D8-98F0-A451E06C29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27" y="-17418"/>
            <a:ext cx="9204960" cy="5190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981B2-1773-4907-A773-878D44A8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295689"/>
            <a:ext cx="5649772" cy="4270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Nunito Sans 10pt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02974F7-FA60-4365-AFA3-F95EB60A1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4257"/>
            <a:ext cx="4421554" cy="551234"/>
          </a:xfrm>
        </p:spPr>
        <p:txBody>
          <a:bodyPr/>
          <a:lstStyle>
            <a:lvl1pPr>
              <a:lnSpc>
                <a:spcPts val="3200"/>
              </a:lnSpc>
              <a:defRPr sz="2400" b="0">
                <a:solidFill>
                  <a:schemeClr val="bg1"/>
                </a:solidFill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FACB6CD4-FAA1-8A5A-1F3A-B3A3C092A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39" y="3976828"/>
            <a:ext cx="3017163" cy="7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7" y="-30767"/>
            <a:ext cx="9212237" cy="51935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7" y="-30767"/>
            <a:ext cx="9212236" cy="51935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7" y="-30767"/>
            <a:ext cx="9212236" cy="51935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6" y="-30767"/>
            <a:ext cx="9212234" cy="51935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101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A947D0A5-2646-9477-C9DC-BD3768181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18146"/>
            <a:ext cx="4772025" cy="3616693"/>
          </a:xfrm>
        </p:spPr>
        <p:txBody>
          <a:bodyPr/>
          <a:lstStyle>
            <a:lvl1pPr marL="177800" indent="-177800">
              <a:lnSpc>
                <a:spcPts val="1800"/>
              </a:lnSpc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  <a:latin typeface="Nunito Sans 10pt Medium" pitchFamily="2" charset="0"/>
              </a:defRPr>
            </a:lvl1pPr>
            <a:lvl2pPr marL="358775" indent="-180975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Nunito Sans 10pt Medium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31">
            <a:extLst>
              <a:ext uri="{FF2B5EF4-FFF2-40B4-BE49-F238E27FC236}">
                <a16:creationId xmlns:a16="http://schemas.microsoft.com/office/drawing/2014/main" id="{B386E1CB-9A22-335E-B625-714543540E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0350" y="818146"/>
            <a:ext cx="3371850" cy="3616694"/>
          </a:xfrm>
        </p:spPr>
        <p:txBody>
          <a:bodyPr lIns="108000" tIns="108000"/>
          <a:lstStyle>
            <a:lvl1pPr>
              <a:defRPr>
                <a:solidFill>
                  <a:schemeClr val="bg1"/>
                </a:solidFill>
                <a:latin typeface="Nunito Sans 10pt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1DE98-E356-35AC-4ABC-7CC5EB81F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5400C16-CF84-64F4-E9E4-2CA6A7312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31" y="4767505"/>
            <a:ext cx="993041" cy="261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D82A0-3E57-0F1C-6B0A-633401C9D517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E5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54FCE6B3-9A3C-CB01-1745-FD0A5722C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18146"/>
            <a:ext cx="4772025" cy="3616693"/>
          </a:xfrm>
        </p:spPr>
        <p:txBody>
          <a:bodyPr/>
          <a:lstStyle>
            <a:lvl1pPr marL="177800" indent="-177800">
              <a:lnSpc>
                <a:spcPts val="1800"/>
              </a:lnSpc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  <a:latin typeface="Nunito Sans 10pt Medium" pitchFamily="2" charset="0"/>
              </a:defRPr>
            </a:lvl1pPr>
            <a:lvl2pPr marL="358775" indent="-180975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Nunito Sans 10pt Medium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1">
            <a:extLst>
              <a:ext uri="{FF2B5EF4-FFF2-40B4-BE49-F238E27FC236}">
                <a16:creationId xmlns:a16="http://schemas.microsoft.com/office/drawing/2014/main" id="{423DD3B1-BAC8-5C1C-F439-0278572C4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0350" y="818146"/>
            <a:ext cx="3371850" cy="3616694"/>
          </a:xfrm>
        </p:spPr>
        <p:txBody>
          <a:bodyPr lIns="108000" tIns="108000"/>
          <a:lstStyle>
            <a:lvl1pPr>
              <a:defRPr>
                <a:solidFill>
                  <a:schemeClr val="bg1"/>
                </a:solidFill>
                <a:latin typeface="Nunito Sans 10pt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F3938-F585-0E07-EEF5-FAF2CC9F1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BAF313C-81D1-0C1C-0696-3C79EEBA2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82" y="4767505"/>
            <a:ext cx="965938" cy="257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BE9FC7-7F73-7F46-0A96-87223A6A6BA7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tyles and pullout fig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02974F7-FA60-4365-AFA3-F95EB60A1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19201"/>
            <a:ext cx="5473700" cy="55123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7266F3E-537C-4DE0-A80D-9C09E6EE3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939925"/>
            <a:ext cx="4772025" cy="175101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Nunito Sans 10pt Medium" pitchFamily="2" charset="0"/>
              </a:defRPr>
            </a:lvl1pPr>
            <a:lvl2pPr>
              <a:defRPr>
                <a:solidFill>
                  <a:srgbClr val="EE577D"/>
                </a:solidFill>
                <a:latin typeface="Nunito Sans 10pt Medium" pitchFamily="2" charset="0"/>
              </a:defRPr>
            </a:lvl2pPr>
            <a:lvl3pPr>
              <a:defRPr>
                <a:solidFill>
                  <a:schemeClr val="accent1"/>
                </a:solidFill>
                <a:latin typeface="Nunito Sans 10pt Medium" pitchFamily="2" charset="0"/>
              </a:defRPr>
            </a:lvl3pPr>
            <a:lvl4pPr>
              <a:defRPr>
                <a:solidFill>
                  <a:schemeClr val="accent1"/>
                </a:solidFill>
                <a:latin typeface="Nunito Sans 10pt Medium" pitchFamily="2" charset="0"/>
              </a:defRPr>
            </a:lvl4pPr>
            <a:lvl5pPr>
              <a:defRPr>
                <a:solidFill>
                  <a:schemeClr val="accent1"/>
                </a:solidFill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7ACA63C-B951-47DE-8B63-17460B4D91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1321" y="2082626"/>
            <a:ext cx="2792523" cy="205184"/>
          </a:xfrm>
        </p:spPr>
        <p:txBody>
          <a:bodyPr wrap="square" tIns="0">
            <a:spAutoFit/>
          </a:bodyPr>
          <a:lstStyle>
            <a:lvl1pPr>
              <a:defRPr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53C8F3-21F6-430F-A857-83101ABCF96D}"/>
              </a:ext>
            </a:extLst>
          </p:cNvPr>
          <p:cNvSpPr/>
          <p:nvPr userDrawn="1"/>
        </p:nvSpPr>
        <p:spPr>
          <a:xfrm>
            <a:off x="5604734" y="1939925"/>
            <a:ext cx="3107466" cy="1751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07FCAE-0540-432D-A109-69F3FE187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1321" y="2282286"/>
            <a:ext cx="2792523" cy="196208"/>
          </a:xfrm>
        </p:spPr>
        <p:txBody>
          <a:bodyPr wrap="square" tIns="0">
            <a:spAutoFit/>
          </a:bodyPr>
          <a:lstStyle>
            <a:lvl1pPr>
              <a:defRPr sz="1100" b="0">
                <a:solidFill>
                  <a:schemeClr val="tx1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AAECD87D-C82A-4A77-9ECD-A32A9CAFD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1321" y="2491164"/>
            <a:ext cx="2792523" cy="802885"/>
          </a:xfrm>
        </p:spPr>
        <p:txBody>
          <a:bodyPr wrap="square" tIns="216000">
            <a:spAutoFit/>
          </a:bodyPr>
          <a:lstStyle>
            <a:lvl1pPr>
              <a:lnSpc>
                <a:spcPts val="4400"/>
              </a:lnSpc>
              <a:defRPr sz="4200" b="0">
                <a:solidFill>
                  <a:schemeClr val="accent1"/>
                </a:solidFill>
                <a:latin typeface="Nunito Sans 10pt Black" pitchFamily="2" charset="0"/>
              </a:defRPr>
            </a:lvl1pPr>
          </a:lstStyle>
          <a:p>
            <a:pPr lvl="0"/>
            <a:r>
              <a:rPr lang="en-US"/>
              <a:t>£[•]m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A92EDA8-6C35-4E27-A376-E5AE9A1C19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1321" y="3385541"/>
            <a:ext cx="2792523" cy="196208"/>
          </a:xfrm>
        </p:spPr>
        <p:txBody>
          <a:bodyPr wrap="square" tIns="0">
            <a:spAutoFit/>
          </a:bodyPr>
          <a:lstStyle>
            <a:lvl1pPr>
              <a:defRPr sz="1100" b="0">
                <a:solidFill>
                  <a:srgbClr val="EE577D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FF97DD-61D8-4ECA-E4C8-14DC838C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13FE783-032D-1AE9-473F-E9E98EF5A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61D86-475A-82F0-A0F6-8D365D173F78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 (grey)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71097CEB-3132-E420-F01A-238A2B591E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9879" y="804881"/>
            <a:ext cx="3371850" cy="3695700"/>
          </a:xfrm>
        </p:spPr>
        <p:txBody>
          <a:bodyPr lIns="108000" tIns="108000"/>
          <a:lstStyle>
            <a:lvl1pPr>
              <a:defRPr>
                <a:solidFill>
                  <a:schemeClr val="bg1"/>
                </a:solidFill>
                <a:latin typeface="Nunito Sans 10pt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4883CA-F128-F4C4-3D67-3F0C4676C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599DB4EF-1E25-D8AD-CD9B-0DA7A5FAA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18146"/>
            <a:ext cx="4772025" cy="3616693"/>
          </a:xfrm>
        </p:spPr>
        <p:txBody>
          <a:bodyPr/>
          <a:lstStyle>
            <a:lvl1pPr marL="177800" indent="-177800">
              <a:lnSpc>
                <a:spcPts val="1800"/>
              </a:lnSpc>
              <a:buFont typeface="Arial" panose="020B0604020202020204" pitchFamily="34" charset="0"/>
              <a:buChar char="•"/>
              <a:defRPr sz="1600" b="0">
                <a:solidFill>
                  <a:srgbClr val="101F44"/>
                </a:solidFill>
                <a:latin typeface="Nunito Sans 10pt Medium" pitchFamily="2" charset="0"/>
              </a:defRPr>
            </a:lvl1pPr>
            <a:lvl2pPr marL="358775" indent="-180975">
              <a:buFont typeface="Arial" panose="020B0604020202020204" pitchFamily="34" charset="0"/>
              <a:buChar char="•"/>
              <a:defRPr sz="1400">
                <a:solidFill>
                  <a:srgbClr val="101F44"/>
                </a:solidFill>
                <a:latin typeface="Nunito Sans 10pt Medium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E539E4E-CE0C-4718-DF41-CC9367997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55C4B-A735-E7D0-611D-8D4E6470328C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A06E2-B538-48DF-85C4-8241C69E1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91540"/>
            <a:ext cx="2662238" cy="33528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solidFill>
                  <a:srgbClr val="EE577D"/>
                </a:solidFill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17C6E40-BDF4-441D-B219-D5DB82290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9962" y="891540"/>
            <a:ext cx="2662238" cy="33528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64454B-D0C5-4126-BB3C-12116916D6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33738" y="891540"/>
            <a:ext cx="2671762" cy="3352800"/>
          </a:xfrm>
        </p:spPr>
        <p:txBody>
          <a:bodyPr lIns="72000" tIns="72000"/>
          <a:lstStyle>
            <a:lvl1pPr>
              <a:defRPr>
                <a:latin typeface="Nunito Sans 10pt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AAD56A-3745-1609-EB55-486AA1473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E7B91F2-8E5E-9CE7-5B48-FF9DF42B5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B4E5B5-9519-52AC-E00D-EEB264460367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98062F-0D90-4DF7-91C6-600BDAEA99FE}"/>
              </a:ext>
            </a:extLst>
          </p:cNvPr>
          <p:cNvCxnSpPr>
            <a:cxnSpLocks/>
          </p:cNvCxnSpPr>
          <p:nvPr userDrawn="1"/>
        </p:nvCxnSpPr>
        <p:spPr>
          <a:xfrm>
            <a:off x="431800" y="1169664"/>
            <a:ext cx="266223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ACF156-5AB3-4D35-918F-C8C4F6284840}"/>
              </a:ext>
            </a:extLst>
          </p:cNvPr>
          <p:cNvCxnSpPr>
            <a:cxnSpLocks/>
          </p:cNvCxnSpPr>
          <p:nvPr userDrawn="1"/>
        </p:nvCxnSpPr>
        <p:spPr>
          <a:xfrm>
            <a:off x="3243262" y="1169664"/>
            <a:ext cx="266223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B01794-1F68-4A14-B38A-07144A399F53}"/>
              </a:ext>
            </a:extLst>
          </p:cNvPr>
          <p:cNvCxnSpPr>
            <a:cxnSpLocks/>
          </p:cNvCxnSpPr>
          <p:nvPr userDrawn="1"/>
        </p:nvCxnSpPr>
        <p:spPr>
          <a:xfrm>
            <a:off x="6051550" y="1169664"/>
            <a:ext cx="266223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FEBCB3-245B-4BEE-A67D-4064619B8A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169664"/>
            <a:ext cx="2662238" cy="314239"/>
          </a:xfrm>
        </p:spPr>
        <p:txBody>
          <a:bodyPr tIns="108000">
            <a:spAutoFit/>
          </a:bodyPr>
          <a:lstStyle>
            <a:lvl1pPr>
              <a:defRPr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B0DF5D-78D6-4E77-B594-B4BDBD1F1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472105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tx1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EC28BFBF-E260-4FB5-BBD5-6F266CF2E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677852"/>
            <a:ext cx="2662238" cy="802885"/>
          </a:xfrm>
        </p:spPr>
        <p:txBody>
          <a:bodyPr tIns="216000">
            <a:spAutoFit/>
          </a:bodyPr>
          <a:lstStyle>
            <a:lvl1pPr>
              <a:lnSpc>
                <a:spcPts val="4400"/>
              </a:lnSpc>
              <a:defRPr sz="4200" b="0">
                <a:solidFill>
                  <a:schemeClr val="accent1"/>
                </a:solidFill>
                <a:latin typeface="Nunito Sans 10pt Black" pitchFamily="2" charset="0"/>
              </a:defRPr>
            </a:lvl1pPr>
          </a:lstStyle>
          <a:p>
            <a:pPr lvl="0"/>
            <a:r>
              <a:rPr lang="en-US"/>
              <a:t>£[•]m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9C32BE4E-CE2D-48F8-BC04-9FC38ED27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2472579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accent4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3A21190A-F8FF-4DFC-A2B0-16C51ACF6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3262" y="1169664"/>
            <a:ext cx="2662238" cy="314239"/>
          </a:xfrm>
        </p:spPr>
        <p:txBody>
          <a:bodyPr tIns="108000">
            <a:spAutoFit/>
          </a:bodyPr>
          <a:lstStyle>
            <a:lvl1pPr>
              <a:defRPr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BB13082-C955-463B-BD35-892EBBD60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3262" y="1472105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tx1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C14BD0DD-2B32-47DA-8B77-C00B5DD374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3262" y="1677852"/>
            <a:ext cx="2662238" cy="802885"/>
          </a:xfrm>
        </p:spPr>
        <p:txBody>
          <a:bodyPr tIns="216000">
            <a:spAutoFit/>
          </a:bodyPr>
          <a:lstStyle>
            <a:lvl1pPr>
              <a:lnSpc>
                <a:spcPts val="4400"/>
              </a:lnSpc>
              <a:defRPr sz="4200" b="0">
                <a:solidFill>
                  <a:schemeClr val="accent1"/>
                </a:solidFill>
                <a:latin typeface="Nunito Sans 10pt Black" pitchFamily="2" charset="0"/>
              </a:defRPr>
            </a:lvl1pPr>
          </a:lstStyle>
          <a:p>
            <a:pPr lvl="0"/>
            <a:r>
              <a:rPr lang="en-US"/>
              <a:t>£[•]m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4982751-DB80-4D99-A28C-06829274F5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43262" y="2472579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accent4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2159E973-81D8-4092-8A37-267F362723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49962" y="1169664"/>
            <a:ext cx="2662238" cy="314239"/>
          </a:xfrm>
        </p:spPr>
        <p:txBody>
          <a:bodyPr tIns="108000">
            <a:spAutoFit/>
          </a:bodyPr>
          <a:lstStyle>
            <a:lvl1pPr>
              <a:defRPr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7FD1AC50-1263-442E-AE6A-7786CA11A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49962" y="1472105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tx1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298913A1-EB09-47F9-9374-2D7D490509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9962" y="1677852"/>
            <a:ext cx="2662238" cy="802885"/>
          </a:xfrm>
        </p:spPr>
        <p:txBody>
          <a:bodyPr tIns="216000">
            <a:spAutoFit/>
          </a:bodyPr>
          <a:lstStyle>
            <a:lvl1pPr>
              <a:lnSpc>
                <a:spcPts val="4400"/>
              </a:lnSpc>
              <a:defRPr sz="4200" b="0">
                <a:solidFill>
                  <a:schemeClr val="accent1"/>
                </a:solidFill>
                <a:latin typeface="Nunito Sans 10pt Black" pitchFamily="2" charset="0"/>
              </a:defRPr>
            </a:lvl1pPr>
          </a:lstStyle>
          <a:p>
            <a:pPr lvl="0"/>
            <a:r>
              <a:rPr lang="en-US"/>
              <a:t>£[•]m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E74279-85C2-49CF-8BEB-71F671D98C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49962" y="2472579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accent4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6D85B9-FC30-1465-FDB8-410FACE0F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C653BAA-9048-98E9-855E-1C36A4B73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E3B21-E836-91EF-1F5C-7D01DB607E0E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in a vest standing in front of a train&#10;&#10;Description automatically generated">
            <a:extLst>
              <a:ext uri="{FF2B5EF4-FFF2-40B4-BE49-F238E27FC236}">
                <a16:creationId xmlns:a16="http://schemas.microsoft.com/office/drawing/2014/main" id="{C98740BB-7BE1-E6FD-8AB0-C297DC3F4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25" y="-32294"/>
            <a:ext cx="9212243" cy="5194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26C1E2-D80B-4D55-74C6-B5A8FCF99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C187A6E-C8A4-FCDF-1D2A-145EDD8D0E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9B39052-5C2D-4FFC-9CC7-D31ADE9D99B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30506" y="839177"/>
            <a:ext cx="2658948" cy="2244529"/>
          </a:xfrm>
        </p:spPr>
        <p:txBody>
          <a:bodyPr lIns="72000" tIns="72000"/>
          <a:lstStyle>
            <a:lvl1pPr>
              <a:defRPr>
                <a:latin typeface="Nunito Sans 10pt Medium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C1043-381A-437C-ADFC-2C063350DE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1800" y="838688"/>
            <a:ext cx="5580380" cy="1257395"/>
          </a:xfrm>
        </p:spPr>
        <p:txBody>
          <a:bodyPr wrap="square"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554222-C7A8-C9C0-5ED1-06B96D263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0D8EE35-4372-2A02-29D5-070C18586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3B3011-7B02-B83E-ABE0-18235284AEA5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C1043-381A-437C-ADFC-2C063350DE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1800" y="838688"/>
            <a:ext cx="3367088" cy="1256754"/>
          </a:xfrm>
        </p:spPr>
        <p:txBody>
          <a:bodyPr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9AF9EA-9762-465C-941D-97FFBA583087}"/>
              </a:ext>
            </a:extLst>
          </p:cNvPr>
          <p:cNvSpPr>
            <a:spLocks noGrp="1"/>
          </p:cNvSpPr>
          <p:nvPr>
            <p:ph type="tbl" sz="quarter" idx="32"/>
          </p:nvPr>
        </p:nvSpPr>
        <p:spPr>
          <a:xfrm>
            <a:off x="3943350" y="838688"/>
            <a:ext cx="4768850" cy="2820988"/>
          </a:xfrm>
        </p:spPr>
        <p:txBody>
          <a:bodyPr lIns="72000" tIns="72000"/>
          <a:lstStyle>
            <a:lvl1pPr>
              <a:defRPr>
                <a:latin typeface="Nunito Sans 10pt Medium" pitchFamily="2" charset="0"/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0810FF-B1EC-F0FF-FF86-8216D14C7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E2E987B-92F8-2E03-1C33-2A8E02F78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FFFE6-D1C9-5E34-E188-BBFA0674769D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C1043-381A-437C-ADFC-2C063350DE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1800" y="838688"/>
            <a:ext cx="3367088" cy="1256754"/>
          </a:xfrm>
        </p:spPr>
        <p:txBody>
          <a:bodyPr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0810FF-B1EC-F0FF-FF86-8216D14C7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3164840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E2E987B-92F8-2E03-1C33-2A8E02F78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FFFE6-D1C9-5E34-E188-BBFA0674769D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1447EF5-512E-6C4B-DAF6-3FACC12D86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8298" y="0"/>
            <a:ext cx="4985702" cy="5145088"/>
          </a:xfrm>
        </p:spPr>
        <p:txBody>
          <a:bodyPr lIns="72000" tIns="72000"/>
          <a:lstStyle>
            <a:lvl1pPr>
              <a:defRPr>
                <a:latin typeface="Nunito Sans 10pt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C69571-252E-C041-A239-7CE0A4423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F8DD8F7-E37C-6923-571E-774987A06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8FE037-FFEB-2D21-40A6-204577824321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4C7913-EEA1-4851-AE1B-CBD0D2BE70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38688"/>
            <a:ext cx="8280400" cy="3402013"/>
          </a:xfrm>
        </p:spPr>
        <p:txBody>
          <a:bodyPr/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3F7E1C-7CDF-5537-EC3B-C5C775CA8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F794DB2-9766-33E4-0765-91A2D8D82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37833-81F6-8E37-60C4-B101DC59F8B6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DFD2281-D175-47C9-B9E9-EF7BB292645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99161" y="766007"/>
            <a:ext cx="7344092" cy="3739122"/>
          </a:xfrm>
        </p:spPr>
        <p:txBody>
          <a:bodyPr lIns="72000" tIns="72000"/>
          <a:lstStyle>
            <a:lvl1pPr>
              <a:defRPr>
                <a:latin typeface="Nunito Sans 10pt Medium" pitchFamily="2" charset="0"/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507283-4198-168C-F8BC-49A8C1A33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4B2DB24-90F2-AF05-F2C4-671540FFFC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0A54A3-0396-2DD4-B161-8D0C06FD22AA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 Layout">
    <p:bg>
      <p:bgPr>
        <a:solidFill>
          <a:srgbClr val="101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2F359-3CC6-4B8D-9375-590D554D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563" y="1219200"/>
            <a:ext cx="5475287" cy="2535238"/>
          </a:xfrm>
        </p:spPr>
        <p:txBody>
          <a:bodyPr/>
          <a:lstStyle>
            <a:lvl1pPr algn="ctr">
              <a:lnSpc>
                <a:spcPts val="6200"/>
              </a:lnSpc>
              <a:defRPr sz="6000" b="0">
                <a:solidFill>
                  <a:schemeClr val="tx1"/>
                </a:solidFill>
                <a:latin typeface="Nunito Sans 10pt Extra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0BAA728-5946-748F-4074-04A26AB64A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31" y="4767505"/>
            <a:ext cx="993041" cy="261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12112-CA54-CA77-E0FB-F5FFB40C1F8F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0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5F3AA-814A-48ED-8F18-B2159BBCDA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8987"/>
            <a:ext cx="2036763" cy="360000"/>
          </a:xfrm>
          <a:prstGeom prst="homePlate">
            <a:avLst>
              <a:gd name="adj" fmla="val 21612"/>
            </a:avLst>
          </a:prstGeom>
          <a:solidFill>
            <a:schemeClr val="accent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C337337-D08C-4ADD-86FD-6540E7516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5875" y="1208987"/>
            <a:ext cx="2036763" cy="360000"/>
          </a:xfrm>
          <a:prstGeom prst="homePlate">
            <a:avLst>
              <a:gd name="adj" fmla="val 21612"/>
            </a:avLst>
          </a:prstGeom>
          <a:solidFill>
            <a:schemeClr val="accent5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A423C47-8C98-49D3-8D0F-F592519ED0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0263" y="1208987"/>
            <a:ext cx="2036763" cy="360000"/>
          </a:xfrm>
          <a:prstGeom prst="homePlate">
            <a:avLst>
              <a:gd name="adj" fmla="val 21612"/>
            </a:avLst>
          </a:prstGeom>
          <a:solidFill>
            <a:schemeClr val="accent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EDBB2E1-BC80-4EDC-8C71-7D87FE44E6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1639" y="1208987"/>
            <a:ext cx="1962150" cy="360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3B894A-0101-4BFC-B908-13C0AFA9F6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1569349"/>
            <a:ext cx="1960563" cy="1607345"/>
          </a:xfrm>
          <a:solidFill>
            <a:schemeClr val="bg1"/>
          </a:solidFill>
        </p:spPr>
        <p:txBody>
          <a:bodyPr lIns="72000" tIns="72000" rIns="72000" bIns="72000"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3E271AF-48F3-4D8F-9476-2EBADAF0B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5875" y="1569349"/>
            <a:ext cx="1944884" cy="1607345"/>
          </a:xfrm>
          <a:solidFill>
            <a:schemeClr val="bg1"/>
          </a:solidFill>
        </p:spPr>
        <p:txBody>
          <a:bodyPr lIns="72000" tIns="72000" rIns="72000" bIns="72000"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795372A-EE31-4EBF-8B4C-53963B85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3932" y="1569349"/>
            <a:ext cx="1961655" cy="1607345"/>
          </a:xfrm>
          <a:solidFill>
            <a:schemeClr val="bg1"/>
          </a:solidFill>
        </p:spPr>
        <p:txBody>
          <a:bodyPr lIns="72000" tIns="72000" rIns="72000" bIns="72000"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1D8C9CB-996C-4687-BB4B-47A1B28131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48760" y="1569349"/>
            <a:ext cx="1961655" cy="1607345"/>
          </a:xfrm>
          <a:solidFill>
            <a:schemeClr val="bg1"/>
          </a:solidFill>
        </p:spPr>
        <p:txBody>
          <a:bodyPr lIns="72000" tIns="72000" rIns="72000" bIns="72000"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DB68F6-69BF-3B3F-5D82-4209FC2C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BCC11B4-8267-C776-6881-911E25C0BC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23385-1343-1C36-8691-5630D50D1B65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-Ahead Strateg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2CEA6E4-7578-A54D-2F13-84F6C1CBA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C8E930-48A6-4499-B177-48170B2C0A9C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E82E20-C188-C873-F0AF-BDB99F81A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Our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Ov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hite text on a blue background">
            <a:extLst>
              <a:ext uri="{FF2B5EF4-FFF2-40B4-BE49-F238E27FC236}">
                <a16:creationId xmlns:a16="http://schemas.microsoft.com/office/drawing/2014/main" id="{4B9D1492-24C9-3A7A-FB44-013EB8DA7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C2235D-4016-F7FF-6B9E-329C20809F5D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hat looking at a cell phone&#10;&#10;Description automatically generated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539" y="-31367"/>
            <a:ext cx="9212241" cy="5194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Oval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in a circle&#10;&#10;Description automatically generated">
            <a:extLst>
              <a:ext uri="{FF2B5EF4-FFF2-40B4-BE49-F238E27FC236}">
                <a16:creationId xmlns:a16="http://schemas.microsoft.com/office/drawing/2014/main" id="{269108B9-8A4B-43E2-BAC3-2EA5CCAA9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9E2EB-D1D4-E816-8AA8-C20840731F53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person sitting in a chair&#10;&#10;Description automatically generated">
            <a:extLst>
              <a:ext uri="{FF2B5EF4-FFF2-40B4-BE49-F238E27FC236}">
                <a16:creationId xmlns:a16="http://schemas.microsoft.com/office/drawing/2014/main" id="{BB2052DE-CEAE-613D-563A-86782155F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21" y="-24856"/>
            <a:ext cx="9212241" cy="51948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0F14F4-455F-2CB1-5607-E0C02AA48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1368C160-F14C-CD12-B30A-7870FF2B94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31" y="4767505"/>
            <a:ext cx="993041" cy="2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triangle with pink and white triangles&#10;&#10;Description automatically generated">
            <a:extLst>
              <a:ext uri="{FF2B5EF4-FFF2-40B4-BE49-F238E27FC236}">
                <a16:creationId xmlns:a16="http://schemas.microsoft.com/office/drawing/2014/main" id="{3B2D98A0-DE47-4704-0745-762F6A71D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21" y="-24856"/>
            <a:ext cx="9212242" cy="51948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F9F6695-9C0B-874F-B862-18344950C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76742D5C-A3AC-EF50-01C0-755528B35C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31" y="4767505"/>
            <a:ext cx="993041" cy="2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9" y="-30767"/>
            <a:ext cx="9212241" cy="5193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8" y="-30767"/>
            <a:ext cx="9212239" cy="5193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8" y="-30767"/>
            <a:ext cx="9212239" cy="5193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7" y="-30767"/>
            <a:ext cx="9212237" cy="5193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F6907377-9974-4013-9F3F-DE1A427E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43507"/>
            <a:ext cx="7886700" cy="42704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912CFB7-53CD-493B-A32E-10A074686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32873"/>
            <a:ext cx="7886700" cy="1419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45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1" r:id="rId2"/>
    <p:sldLayoutId id="2147483692" r:id="rId3"/>
    <p:sldLayoutId id="2147483693" r:id="rId4"/>
    <p:sldLayoutId id="2147483694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689" r:id="rId14"/>
    <p:sldLayoutId id="2147483690" r:id="rId15"/>
    <p:sldLayoutId id="2147483649" r:id="rId16"/>
    <p:sldLayoutId id="2147483654" r:id="rId17"/>
    <p:sldLayoutId id="2147483655" r:id="rId18"/>
    <p:sldLayoutId id="2147483656" r:id="rId19"/>
    <p:sldLayoutId id="2147483659" r:id="rId20"/>
    <p:sldLayoutId id="2147483660" r:id="rId21"/>
    <p:sldLayoutId id="2147483695" r:id="rId22"/>
    <p:sldLayoutId id="2147483673" r:id="rId23"/>
    <p:sldLayoutId id="2147483675" r:id="rId24"/>
    <p:sldLayoutId id="2147483667" r:id="rId25"/>
    <p:sldLayoutId id="2147483669" r:id="rId26"/>
    <p:sldLayoutId id="2147483670" r:id="rId27"/>
    <p:sldLayoutId id="2147483676" r:id="rId28"/>
    <p:sldLayoutId id="2147483677" r:id="rId29"/>
    <p:sldLayoutId id="2147483678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spc="-130" baseline="0">
          <a:solidFill>
            <a:srgbClr val="EE577D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00" b="1" kern="1200" spc="-40" baseline="0">
          <a:solidFill>
            <a:schemeClr val="accent1"/>
          </a:solidFill>
          <a:latin typeface="Overpass" panose="00000500000000000000" pitchFamily="2" charset="0"/>
          <a:ea typeface="+mn-ea"/>
          <a:cs typeface="+mn-cs"/>
        </a:defRPr>
      </a:lvl1pPr>
      <a:lvl2pPr marL="0" indent="0" algn="l" defTabSz="6858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00" kern="1200" spc="-40" baseline="0">
          <a:solidFill>
            <a:schemeClr val="accent4"/>
          </a:solidFill>
          <a:latin typeface="Overpass SemiBold" panose="00000700000000000000" pitchFamily="2" charset="0"/>
          <a:ea typeface="+mn-ea"/>
          <a:cs typeface="+mn-cs"/>
        </a:defRPr>
      </a:lvl2pPr>
      <a:lvl3pPr marL="0" indent="0" algn="l" defTabSz="6858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00" kern="1200" spc="-4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268288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100" kern="1200" spc="-4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449263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100" kern="1200" spc="-4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9" userDrawn="1">
          <p15:clr>
            <a:srgbClr val="F26B43"/>
          </p15:clr>
        </p15:guide>
        <p15:guide id="3" orient="horz" pos="2963" userDrawn="1">
          <p15:clr>
            <a:srgbClr val="F26B43"/>
          </p15:clr>
        </p15:guide>
        <p15:guide id="4" orient="horz" pos="266" userDrawn="1">
          <p15:clr>
            <a:srgbClr val="F26B43"/>
          </p15:clr>
        </p15:guide>
        <p15:guide id="5" orient="horz" pos="404" userDrawn="1">
          <p15:clr>
            <a:srgbClr val="F26B43"/>
          </p15:clr>
        </p15:guide>
        <p15:guide id="6" orient="horz" pos="768" userDrawn="1">
          <p15:clr>
            <a:srgbClr val="F26B43"/>
          </p15:clr>
        </p15:guide>
        <p15:guide id="7" pos="622" userDrawn="1">
          <p15:clr>
            <a:srgbClr val="F26B43"/>
          </p15:clr>
        </p15:guide>
        <p15:guide id="8" pos="714" userDrawn="1">
          <p15:clr>
            <a:srgbClr val="F26B43"/>
          </p15:clr>
        </p15:guide>
        <p15:guide id="9" pos="1066" userDrawn="1">
          <p15:clr>
            <a:srgbClr val="F26B43"/>
          </p15:clr>
        </p15:guide>
        <p15:guide id="10" pos="1155" userDrawn="1">
          <p15:clr>
            <a:srgbClr val="F26B43"/>
          </p15:clr>
        </p15:guide>
        <p15:guide id="11" pos="1507" userDrawn="1">
          <p15:clr>
            <a:srgbClr val="F26B43"/>
          </p15:clr>
        </p15:guide>
        <p15:guide id="12" pos="1610" userDrawn="1">
          <p15:clr>
            <a:srgbClr val="F26B43"/>
          </p15:clr>
        </p15:guide>
        <p15:guide id="13" pos="1949" userDrawn="1">
          <p15:clr>
            <a:srgbClr val="F26B43"/>
          </p15:clr>
        </p15:guide>
        <p15:guide id="14" pos="2037" userDrawn="1">
          <p15:clr>
            <a:srgbClr val="F26B43"/>
          </p15:clr>
        </p15:guide>
        <p15:guide id="15" pos="2393" userDrawn="1">
          <p15:clr>
            <a:srgbClr val="F26B43"/>
          </p15:clr>
        </p15:guide>
        <p15:guide id="16" pos="2485" userDrawn="1">
          <p15:clr>
            <a:srgbClr val="F26B43"/>
          </p15:clr>
        </p15:guide>
        <p15:guide id="17" pos="2834" userDrawn="1">
          <p15:clr>
            <a:srgbClr val="F26B43"/>
          </p15:clr>
        </p15:guide>
        <p15:guide id="18" pos="2923" userDrawn="1">
          <p15:clr>
            <a:srgbClr val="F26B43"/>
          </p15:clr>
        </p15:guide>
        <p15:guide id="19" pos="3278" userDrawn="1">
          <p15:clr>
            <a:srgbClr val="F26B43"/>
          </p15:clr>
        </p15:guide>
        <p15:guide id="20" pos="3364" userDrawn="1">
          <p15:clr>
            <a:srgbClr val="F26B43"/>
          </p15:clr>
        </p15:guide>
        <p15:guide id="21" pos="3720" userDrawn="1">
          <p15:clr>
            <a:srgbClr val="F26B43"/>
          </p15:clr>
        </p15:guide>
        <p15:guide id="22" pos="3811" userDrawn="1">
          <p15:clr>
            <a:srgbClr val="F26B43"/>
          </p15:clr>
        </p15:guide>
        <p15:guide id="23" pos="4161" userDrawn="1">
          <p15:clr>
            <a:srgbClr val="F26B43"/>
          </p15:clr>
        </p15:guide>
        <p15:guide id="24" pos="4253" userDrawn="1">
          <p15:clr>
            <a:srgbClr val="F26B43"/>
          </p15:clr>
        </p15:guide>
        <p15:guide id="25" pos="4604" userDrawn="1">
          <p15:clr>
            <a:srgbClr val="F26B43"/>
          </p15:clr>
        </p15:guide>
        <p15:guide id="26" pos="4694" userDrawn="1">
          <p15:clr>
            <a:srgbClr val="F26B43"/>
          </p15:clr>
        </p15:guide>
        <p15:guide id="27" pos="5044" userDrawn="1">
          <p15:clr>
            <a:srgbClr val="F26B43"/>
          </p15:clr>
        </p15:guide>
        <p15:guide id="28" pos="5135" userDrawn="1">
          <p15:clr>
            <a:srgbClr val="F26B43"/>
          </p15:clr>
        </p15:guide>
        <p15:guide id="29" orient="horz" pos="1222" userDrawn="1">
          <p15:clr>
            <a:srgbClr val="F26B43"/>
          </p15:clr>
        </p15:guide>
        <p15:guide id="30" orient="horz" pos="9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8459AD-5C90-F8C0-2EE2-1E307486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 Pay Gap: UK Rail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83B5D-2846-77E3-E61D-874C61E25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Report 2023*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8C2C885-F45C-A575-AAAF-1CB86CEF8384}"/>
              </a:ext>
            </a:extLst>
          </p:cNvPr>
          <p:cNvSpPr txBox="1">
            <a:spLocks/>
          </p:cNvSpPr>
          <p:nvPr/>
        </p:nvSpPr>
        <p:spPr>
          <a:xfrm>
            <a:off x="6593114" y="4705857"/>
            <a:ext cx="2311400" cy="4392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spc="-40" baseline="0">
                <a:solidFill>
                  <a:schemeClr val="bg1"/>
                </a:solidFill>
                <a:latin typeface="Nunito Sans 10pt SemiBold" pitchFamily="2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kern="1200" spc="-40" baseline="0">
                <a:solidFill>
                  <a:schemeClr val="accent4"/>
                </a:solidFill>
                <a:latin typeface="Overpass SemiBold" panose="00000700000000000000" pitchFamily="2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kern="1200" spc="-4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68288" indent="-171450" algn="l" defTabSz="6858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 spc="-4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449263" indent="-171450" algn="l" defTabSz="6858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100" kern="1200" spc="-4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* A full narrative report will follow shortly</a:t>
            </a:r>
          </a:p>
        </p:txBody>
      </p:sp>
    </p:spTree>
    <p:extLst>
      <p:ext uri="{BB962C8B-B14F-4D97-AF65-F5344CB8AC3E}">
        <p14:creationId xmlns:p14="http://schemas.microsoft.com/office/powerpoint/2010/main" val="22493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D232BC-3CDF-B6C0-D957-7802D4753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08" y="1346027"/>
            <a:ext cx="8020049" cy="3174933"/>
          </a:xfrm>
        </p:spPr>
        <p:txBody>
          <a:bodyPr/>
          <a:lstStyle/>
          <a:p>
            <a:r>
              <a:rPr lang="en-GB" sz="1200" dirty="0"/>
              <a:t>In this report, we present the results for </a:t>
            </a:r>
            <a:r>
              <a:rPr lang="en-GB" sz="1400" dirty="0" err="1">
                <a:solidFill>
                  <a:srgbClr val="EE577D"/>
                </a:solidFill>
              </a:rPr>
              <a:t>Govia</a:t>
            </a:r>
            <a:r>
              <a:rPr lang="en-GB" sz="1400" dirty="0">
                <a:solidFill>
                  <a:srgbClr val="EE577D"/>
                </a:solidFill>
              </a:rPr>
              <a:t> Thameslink Rail</a:t>
            </a:r>
            <a:r>
              <a:rPr lang="en-GB" sz="1200" dirty="0"/>
              <a:t>. </a:t>
            </a:r>
          </a:p>
          <a:p>
            <a:endParaRPr lang="en-GB" sz="1200" dirty="0"/>
          </a:p>
          <a:p>
            <a:r>
              <a:rPr lang="en-GB" sz="1200" dirty="0"/>
              <a:t>Looking at the total UK Rail workforce, our gender pay gap analysis shows that the </a:t>
            </a:r>
            <a:r>
              <a:rPr lang="en-GB" sz="1400" dirty="0">
                <a:solidFill>
                  <a:srgbClr val="EE577D"/>
                </a:solidFill>
              </a:rPr>
              <a:t>median pay is 31.1%</a:t>
            </a:r>
            <a:r>
              <a:rPr lang="en-GB" sz="1400" dirty="0"/>
              <a:t> </a:t>
            </a:r>
            <a:r>
              <a:rPr lang="en-GB" sz="1200" dirty="0"/>
              <a:t>in favour of men, which is higher than the </a:t>
            </a:r>
            <a:r>
              <a:rPr lang="en-GB" sz="1400" dirty="0"/>
              <a:t>UK National average of 14.3%*          </a:t>
            </a:r>
            <a:r>
              <a:rPr lang="en-GB" sz="600" dirty="0"/>
              <a:t>*Office for National Statistics 2023 </a:t>
            </a:r>
          </a:p>
          <a:p>
            <a:endParaRPr lang="en-GB" sz="1200" dirty="0"/>
          </a:p>
          <a:p>
            <a:r>
              <a:rPr lang="en-GB" sz="1200" dirty="0"/>
              <a:t>Since 2022, the UK Rail </a:t>
            </a:r>
            <a:r>
              <a:rPr lang="en-GB" sz="1400" dirty="0">
                <a:solidFill>
                  <a:srgbClr val="EE577D"/>
                </a:solidFill>
              </a:rPr>
              <a:t>median pay gap increased by 7.6 </a:t>
            </a:r>
            <a:r>
              <a:rPr lang="en-GB" sz="1200" dirty="0">
                <a:solidFill>
                  <a:srgbClr val="101F44"/>
                </a:solidFill>
              </a:rPr>
              <a:t>percentage points</a:t>
            </a:r>
            <a:r>
              <a:rPr lang="en-GB" sz="1200" dirty="0"/>
              <a:t>. </a:t>
            </a:r>
          </a:p>
          <a:p>
            <a:endParaRPr lang="en-GB" sz="1200" dirty="0"/>
          </a:p>
          <a:p>
            <a:r>
              <a:rPr lang="en-GB" sz="1200" dirty="0"/>
              <a:t>The UK Rail </a:t>
            </a:r>
            <a:r>
              <a:rPr lang="en-GB" sz="1400" dirty="0">
                <a:solidFill>
                  <a:srgbClr val="EE577D"/>
                </a:solidFill>
              </a:rPr>
              <a:t>mean pay gap is 17.4% in favour of men, an improvement of 2 percentages points since last year </a:t>
            </a:r>
            <a:r>
              <a:rPr lang="en-GB" sz="1200" dirty="0"/>
              <a:t>and reflects the greater number of women drivers that have been recruited.</a:t>
            </a:r>
          </a:p>
          <a:p>
            <a:endParaRPr lang="en-GB" sz="1200" dirty="0"/>
          </a:p>
          <a:p>
            <a:r>
              <a:rPr lang="en-GB" sz="1200" dirty="0"/>
              <a:t>The </a:t>
            </a:r>
            <a:r>
              <a:rPr lang="en-GB" sz="1400" dirty="0">
                <a:solidFill>
                  <a:srgbClr val="EE577D"/>
                </a:solidFill>
              </a:rPr>
              <a:t>median bonus is 37.8% </a:t>
            </a:r>
            <a:r>
              <a:rPr lang="en-GB" sz="1200" dirty="0">
                <a:solidFill>
                  <a:srgbClr val="101F44"/>
                </a:solidFill>
              </a:rPr>
              <a:t>in favour of men</a:t>
            </a:r>
            <a:r>
              <a:rPr lang="en-GB" sz="1200" dirty="0"/>
              <a:t>, increased by 31.1 percentage points from previous year.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922062-2D09-302F-61A0-66B57A9A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08" y="483101"/>
            <a:ext cx="4726492" cy="398571"/>
          </a:xfrm>
        </p:spPr>
        <p:txBody>
          <a:bodyPr/>
          <a:lstStyle/>
          <a:p>
            <a:r>
              <a:rPr lang="en-GB" dirty="0"/>
              <a:t>UK Rail Results</a:t>
            </a:r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AA1CB47-8B44-EC1D-4B80-89309F758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8" y="253938"/>
            <a:ext cx="2574802" cy="923653"/>
          </a:xfrm>
          <a:prstGeom prst="rect">
            <a:avLst/>
          </a:prstGeom>
        </p:spPr>
      </p:pic>
      <p:pic>
        <p:nvPicPr>
          <p:cNvPr id="11" name="Picture 10" descr="A close-up of several letters&#10;&#10;Description automatically generated">
            <a:extLst>
              <a:ext uri="{FF2B5EF4-FFF2-40B4-BE49-F238E27FC236}">
                <a16:creationId xmlns:a16="http://schemas.microsoft.com/office/drawing/2014/main" id="{4646672F-42A6-B5E1-D727-3ACF779FC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76" y="1110835"/>
            <a:ext cx="1540370" cy="6000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A68952-C082-F697-D32C-0584C2F98999}"/>
              </a:ext>
            </a:extLst>
          </p:cNvPr>
          <p:cNvSpPr/>
          <p:nvPr/>
        </p:nvSpPr>
        <p:spPr>
          <a:xfrm>
            <a:off x="0" y="4520960"/>
            <a:ext cx="1504950" cy="6241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7AF318-2E9D-C460-79F7-A758091D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92717"/>
            <a:ext cx="5930900" cy="398571"/>
          </a:xfrm>
        </p:spPr>
        <p:txBody>
          <a:bodyPr/>
          <a:lstStyle/>
          <a:p>
            <a:r>
              <a:rPr lang="en-GB" dirty="0"/>
              <a:t>A closer look at our UK Rail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252D73-3A9D-F4F4-F58B-EE52601E3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54520"/>
              </p:ext>
            </p:extLst>
          </p:nvPr>
        </p:nvGraphicFramePr>
        <p:xfrm>
          <a:off x="1944915" y="1992885"/>
          <a:ext cx="6114127" cy="895110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1021724">
                  <a:extLst>
                    <a:ext uri="{9D8B030D-6E8A-4147-A177-3AD203B41FA5}">
                      <a16:colId xmlns:a16="http://schemas.microsoft.com/office/drawing/2014/main" val="4175982651"/>
                    </a:ext>
                  </a:extLst>
                </a:gridCol>
                <a:gridCol w="1037943">
                  <a:extLst>
                    <a:ext uri="{9D8B030D-6E8A-4147-A177-3AD203B41FA5}">
                      <a16:colId xmlns:a16="http://schemas.microsoft.com/office/drawing/2014/main" val="2689706796"/>
                    </a:ext>
                  </a:extLst>
                </a:gridCol>
                <a:gridCol w="989287">
                  <a:extLst>
                    <a:ext uri="{9D8B030D-6E8A-4147-A177-3AD203B41FA5}">
                      <a16:colId xmlns:a16="http://schemas.microsoft.com/office/drawing/2014/main" val="3129243785"/>
                    </a:ext>
                  </a:extLst>
                </a:gridCol>
                <a:gridCol w="989287">
                  <a:extLst>
                    <a:ext uri="{9D8B030D-6E8A-4147-A177-3AD203B41FA5}">
                      <a16:colId xmlns:a16="http://schemas.microsoft.com/office/drawing/2014/main" val="4035811161"/>
                    </a:ext>
                  </a:extLst>
                </a:gridCol>
                <a:gridCol w="1037943">
                  <a:extLst>
                    <a:ext uri="{9D8B030D-6E8A-4147-A177-3AD203B41FA5}">
                      <a16:colId xmlns:a16="http://schemas.microsoft.com/office/drawing/2014/main" val="248665338"/>
                    </a:ext>
                  </a:extLst>
                </a:gridCol>
                <a:gridCol w="1037943">
                  <a:extLst>
                    <a:ext uri="{9D8B030D-6E8A-4147-A177-3AD203B41FA5}">
                      <a16:colId xmlns:a16="http://schemas.microsoft.com/office/drawing/2014/main" val="720288348"/>
                    </a:ext>
                  </a:extLst>
                </a:gridCol>
              </a:tblGrid>
              <a:tr h="3288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2023 Pay Gap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2023 Bonus Gap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Receiving a Bonus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29882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Median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Mean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Median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Mean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Men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Women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2854938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31.1%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17.4%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37.8%</a:t>
                      </a: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19.6%</a:t>
                      </a: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15.8%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23.2%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233597"/>
                  </a:ext>
                </a:extLst>
              </a:tr>
            </a:tbl>
          </a:graphicData>
        </a:graphic>
      </p:graphicFrame>
      <p:pic>
        <p:nvPicPr>
          <p:cNvPr id="2" name="Picture 1" descr="A close-up of several letters&#10;&#10;Description automatically generated">
            <a:extLst>
              <a:ext uri="{FF2B5EF4-FFF2-40B4-BE49-F238E27FC236}">
                <a16:creationId xmlns:a16="http://schemas.microsoft.com/office/drawing/2014/main" id="{7312A07D-AE5B-056C-AB38-EFF4E308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4" y="2099516"/>
            <a:ext cx="1214298" cy="47302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D4582F-C4EE-E312-3520-0B61AC76D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86801"/>
              </p:ext>
            </p:extLst>
          </p:nvPr>
        </p:nvGraphicFramePr>
        <p:xfrm>
          <a:off x="3524250" y="3556001"/>
          <a:ext cx="5158906" cy="895110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649942">
                  <a:extLst>
                    <a:ext uri="{9D8B030D-6E8A-4147-A177-3AD203B41FA5}">
                      <a16:colId xmlns:a16="http://schemas.microsoft.com/office/drawing/2014/main" val="1722668518"/>
                    </a:ext>
                  </a:extLst>
                </a:gridCol>
                <a:gridCol w="762778">
                  <a:extLst>
                    <a:ext uri="{9D8B030D-6E8A-4147-A177-3AD203B41FA5}">
                      <a16:colId xmlns:a16="http://schemas.microsoft.com/office/drawing/2014/main" val="3203172670"/>
                    </a:ext>
                  </a:extLst>
                </a:gridCol>
                <a:gridCol w="577725">
                  <a:extLst>
                    <a:ext uri="{9D8B030D-6E8A-4147-A177-3AD203B41FA5}">
                      <a16:colId xmlns:a16="http://schemas.microsoft.com/office/drawing/2014/main" val="2311225149"/>
                    </a:ext>
                  </a:extLst>
                </a:gridCol>
                <a:gridCol w="677021">
                  <a:extLst>
                    <a:ext uri="{9D8B030D-6E8A-4147-A177-3AD203B41FA5}">
                      <a16:colId xmlns:a16="http://schemas.microsoft.com/office/drawing/2014/main" val="3284156623"/>
                    </a:ext>
                  </a:extLst>
                </a:gridCol>
                <a:gridCol w="631888">
                  <a:extLst>
                    <a:ext uri="{9D8B030D-6E8A-4147-A177-3AD203B41FA5}">
                      <a16:colId xmlns:a16="http://schemas.microsoft.com/office/drawing/2014/main" val="501855307"/>
                    </a:ext>
                  </a:extLst>
                </a:gridCol>
                <a:gridCol w="591267">
                  <a:extLst>
                    <a:ext uri="{9D8B030D-6E8A-4147-A177-3AD203B41FA5}">
                      <a16:colId xmlns:a16="http://schemas.microsoft.com/office/drawing/2014/main" val="3106706274"/>
                    </a:ext>
                  </a:extLst>
                </a:gridCol>
                <a:gridCol w="667995">
                  <a:extLst>
                    <a:ext uri="{9D8B030D-6E8A-4147-A177-3AD203B41FA5}">
                      <a16:colId xmlns:a16="http://schemas.microsoft.com/office/drawing/2014/main" val="3664877133"/>
                    </a:ext>
                  </a:extLst>
                </a:gridCol>
                <a:gridCol w="600290">
                  <a:extLst>
                    <a:ext uri="{9D8B030D-6E8A-4147-A177-3AD203B41FA5}">
                      <a16:colId xmlns:a16="http://schemas.microsoft.com/office/drawing/2014/main" val="2441065453"/>
                    </a:ext>
                  </a:extLst>
                </a:gridCol>
              </a:tblGrid>
              <a:tr h="4272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Upper Quartile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Upper Middle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Lower Middle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Lower Quartile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622667"/>
                  </a:ext>
                </a:extLst>
              </a:tr>
              <a:tr h="2339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10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10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10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10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10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10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10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10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790495"/>
                  </a:ext>
                </a:extLst>
              </a:tr>
              <a:tr h="2339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91%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84.9%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15.1%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74.8%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25.2%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71.6%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28.4%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88576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051BE27-42A0-B7F1-3760-EC1AD3C7C139}"/>
              </a:ext>
            </a:extLst>
          </p:cNvPr>
          <p:cNvSpPr txBox="1"/>
          <p:nvPr/>
        </p:nvSpPr>
        <p:spPr>
          <a:xfrm>
            <a:off x="3476160" y="3279002"/>
            <a:ext cx="347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01F44"/>
                </a:solidFill>
                <a:latin typeface="+mj-lt"/>
              </a:rPr>
              <a:t>Population by pay quartiles:</a:t>
            </a:r>
          </a:p>
        </p:txBody>
      </p:sp>
    </p:spTree>
    <p:extLst>
      <p:ext uri="{BB962C8B-B14F-4D97-AF65-F5344CB8AC3E}">
        <p14:creationId xmlns:p14="http://schemas.microsoft.com/office/powerpoint/2010/main" val="31110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0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 1">
      <a:dk1>
        <a:srgbClr val="101F44"/>
      </a:dk1>
      <a:lt1>
        <a:srgbClr val="FFFFFF"/>
      </a:lt1>
      <a:dk2>
        <a:srgbClr val="E2F0F5"/>
      </a:dk2>
      <a:lt2>
        <a:srgbClr val="EBEBEB"/>
      </a:lt2>
      <a:accent1>
        <a:srgbClr val="101F44"/>
      </a:accent1>
      <a:accent2>
        <a:srgbClr val="67CAE1"/>
      </a:accent2>
      <a:accent3>
        <a:srgbClr val="EE577D"/>
      </a:accent3>
      <a:accent4>
        <a:srgbClr val="ED577C"/>
      </a:accent4>
      <a:accent5>
        <a:srgbClr val="ED577C"/>
      </a:accent5>
      <a:accent6>
        <a:srgbClr val="474F60"/>
      </a:accent6>
      <a:hlink>
        <a:srgbClr val="66C9E1"/>
      </a:hlink>
      <a:folHlink>
        <a:srgbClr val="954F72"/>
      </a:folHlink>
    </a:clrScheme>
    <a:fontScheme name="Nunito">
      <a:majorFont>
        <a:latin typeface="Nunito Sans 10pt ExtraBold"/>
        <a:ea typeface=""/>
        <a:cs typeface=""/>
      </a:majorFont>
      <a:minorFont>
        <a:latin typeface="Nunito Sans 10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-Ahead PowerpointTemplate_2024" id="{39F7A183-34CA-44A3-9A7C-BC6129E01472}" vid="{B075560F-3DB4-498A-A02D-D6A3B725D7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6dd119-4c1f-4b86-b194-21842371984e" xsi:nil="true"/>
    <lcf76f155ced4ddcb4097134ff3c332f xmlns="f2f2c0f3-bfa9-448c-9d70-fac80228e94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BDD7F5717D894D990A28F3EAA6DEB3" ma:contentTypeVersion="13" ma:contentTypeDescription="Create a new document." ma:contentTypeScope="" ma:versionID="4e78a543c885422a65b8fad60df4a357">
  <xsd:schema xmlns:xsd="http://www.w3.org/2001/XMLSchema" xmlns:xs="http://www.w3.org/2001/XMLSchema" xmlns:p="http://schemas.microsoft.com/office/2006/metadata/properties" xmlns:ns2="f2f2c0f3-bfa9-448c-9d70-fac80228e94d" xmlns:ns3="9b6dd119-4c1f-4b86-b194-21842371984e" targetNamespace="http://schemas.microsoft.com/office/2006/metadata/properties" ma:root="true" ma:fieldsID="daea3e28343dd361825878d7f8ffa552" ns2:_="" ns3:_="">
    <xsd:import namespace="f2f2c0f3-bfa9-448c-9d70-fac80228e94d"/>
    <xsd:import namespace="9b6dd119-4c1f-4b86-b194-218423719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2c0f3-bfa9-448c-9d70-fac80228e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678b978-7e3c-43e4-bfe9-0f0d41bf56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dd119-4c1f-4b86-b194-21842371984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9360b72-83a3-42ed-be60-e027283d0f8c}" ma:internalName="TaxCatchAll" ma:showField="CatchAllData" ma:web="9b6dd119-4c1f-4b86-b194-2184237198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FEA79A-3C18-4802-8916-17479FB27BA7}">
  <ds:schemaRefs>
    <ds:schemaRef ds:uri="http://purl.org/dc/terms/"/>
    <ds:schemaRef ds:uri="http://purl.org/dc/dcmitype/"/>
    <ds:schemaRef ds:uri="http://schemas.microsoft.com/office/2006/documentManagement/types"/>
    <ds:schemaRef ds:uri="2024c359-0cff-4e0c-bf0c-9a29ac44fe38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9b6dd119-4c1f-4b86-b194-21842371984e"/>
    <ds:schemaRef ds:uri="f2f2c0f3-bfa9-448c-9d70-fac80228e94d"/>
  </ds:schemaRefs>
</ds:datastoreItem>
</file>

<file path=customXml/itemProps2.xml><?xml version="1.0" encoding="utf-8"?>
<ds:datastoreItem xmlns:ds="http://schemas.openxmlformats.org/officeDocument/2006/customXml" ds:itemID="{8E9484F3-383B-42C0-ABED-BFF7FAA8E7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88D56-AC19-42FF-9C5C-EFB4CAE338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f2c0f3-bfa9-448c-9d70-fac80228e94d"/>
    <ds:schemaRef ds:uri="9b6dd119-4c1f-4b86-b194-2184237198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Go-Ahead-PowerpointTemplate_2024</Template>
  <TotalTime>188</TotalTime>
  <Words>219</Words>
  <Application>Microsoft Office PowerPoint</Application>
  <PresentationFormat>Custom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Calibri</vt:lpstr>
      <vt:lpstr>Overpass SemiBold</vt:lpstr>
      <vt:lpstr>Nunito Sans 10pt SemiBold</vt:lpstr>
      <vt:lpstr>Arial</vt:lpstr>
      <vt:lpstr>Nunito Sans 10pt Black</vt:lpstr>
      <vt:lpstr>Overpass</vt:lpstr>
      <vt:lpstr>Nunito Sans 10pt Medium</vt:lpstr>
      <vt:lpstr>Nunito Sans 10pt ExtraBold</vt:lpstr>
      <vt:lpstr>Nunito Sans 10pt</vt:lpstr>
      <vt:lpstr>Office Theme</vt:lpstr>
      <vt:lpstr>Gender Pay Gap: UK Rail</vt:lpstr>
      <vt:lpstr>UK Rail Results</vt:lpstr>
      <vt:lpstr>A closer look at our UK Rail results</vt:lpstr>
      <vt:lpstr>PowerPoint Presentation</vt:lpstr>
    </vt:vector>
  </TitlesOfParts>
  <Company>Go-Ahead Group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pay gap: UK Bus</dc:title>
  <dc:creator>Morgana</dc:creator>
  <cp:lastModifiedBy>Grant Conway</cp:lastModifiedBy>
  <cp:revision>2</cp:revision>
  <cp:lastPrinted>2019-10-09T09:31:39Z</cp:lastPrinted>
  <dcterms:created xsi:type="dcterms:W3CDTF">2024-03-25T14:55:02Z</dcterms:created>
  <dcterms:modified xsi:type="dcterms:W3CDTF">2024-03-27T20:21:18Z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0x010100C8BC5443BE436A45B12F63118A84A6E2</vt:lpwstr>
  </property>
  <property fmtid="{D5CDD505-2E9C-101B-9397-08002B2CF9AE}" pid="3" name="MediaServiceImageTags">
    <vt:lpwstr/>
  </property>
</Properties>
</file>